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67" r:id="rId5"/>
    <p:sldId id="335" r:id="rId6"/>
    <p:sldId id="336" r:id="rId7"/>
    <p:sldId id="337" r:id="rId8"/>
    <p:sldId id="294" r:id="rId9"/>
    <p:sldId id="268" r:id="rId10"/>
    <p:sldId id="341" r:id="rId11"/>
    <p:sldId id="343" r:id="rId12"/>
    <p:sldId id="342" r:id="rId13"/>
    <p:sldId id="344" r:id="rId14"/>
    <p:sldId id="346" r:id="rId15"/>
    <p:sldId id="345" r:id="rId16"/>
    <p:sldId id="340" r:id="rId17"/>
    <p:sldId id="338" r:id="rId18"/>
    <p:sldId id="339" r:id="rId19"/>
    <p:sldId id="349" r:id="rId20"/>
    <p:sldId id="350" r:id="rId21"/>
    <p:sldId id="351" r:id="rId22"/>
    <p:sldId id="348" r:id="rId23"/>
    <p:sldId id="347" r:id="rId24"/>
    <p:sldId id="334" r:id="rId25"/>
    <p:sldId id="298" r:id="rId26"/>
    <p:sldId id="301" r:id="rId27"/>
    <p:sldId id="302" r:id="rId28"/>
    <p:sldId id="331" r:id="rId29"/>
    <p:sldId id="290" r:id="rId30"/>
    <p:sldId id="292" r:id="rId31"/>
    <p:sldId id="291" r:id="rId32"/>
    <p:sldId id="293" r:id="rId33"/>
    <p:sldId id="280" r:id="rId34"/>
    <p:sldId id="276" r:id="rId35"/>
    <p:sldId id="320" r:id="rId36"/>
    <p:sldId id="321" r:id="rId37"/>
    <p:sldId id="277" r:id="rId38"/>
    <p:sldId id="279" r:id="rId39"/>
    <p:sldId id="332" r:id="rId40"/>
    <p:sldId id="283" r:id="rId41"/>
    <p:sldId id="278" r:id="rId42"/>
    <p:sldId id="289" r:id="rId43"/>
    <p:sldId id="318" r:id="rId44"/>
    <p:sldId id="272" r:id="rId45"/>
    <p:sldId id="275" r:id="rId46"/>
    <p:sldId id="319" r:id="rId47"/>
    <p:sldId id="271" r:id="rId48"/>
    <p:sldId id="309" r:id="rId49"/>
    <p:sldId id="274" r:id="rId50"/>
    <p:sldId id="284" r:id="rId51"/>
    <p:sldId id="286" r:id="rId52"/>
    <p:sldId id="288" r:id="rId53"/>
    <p:sldId id="326" r:id="rId54"/>
    <p:sldId id="327" r:id="rId55"/>
    <p:sldId id="328" r:id="rId56"/>
    <p:sldId id="333" r:id="rId57"/>
    <p:sldId id="297" r:id="rId58"/>
    <p:sldId id="265" r:id="rId59"/>
    <p:sldId id="262" r:id="rId6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65" autoAdjust="0"/>
  </p:normalViewPr>
  <p:slideViewPr>
    <p:cSldViewPr>
      <p:cViewPr varScale="1">
        <p:scale>
          <a:sx n="86" d="100"/>
          <a:sy n="86" d="100"/>
        </p:scale>
        <p:origin x="888" y="78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600" b="1" dirty="0" smtClean="0"/>
            <a:t>“Everywhere” Document Regeneration</a:t>
          </a:r>
          <a:r>
            <a:rPr lang="tr-TR" sz="1600" b="1" dirty="0" smtClean="0"/>
            <a:t>:</a:t>
          </a:r>
          <a:r>
            <a:rPr lang="en-US" sz="1600" b="1" dirty="0" smtClean="0"/>
            <a:t> "tell once, show everywhere“:</a:t>
          </a:r>
        </a:p>
        <a:p>
          <a:r>
            <a:rPr lang="en-US" sz="1600" b="1" dirty="0" smtClean="0"/>
            <a:t>recycling knowledge from (1) the same document, or of (2) another related document</a:t>
          </a:r>
          <a:endParaRPr lang="en-US" sz="16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600" b="1" dirty="0" smtClean="0"/>
            <a:t>Open API for Future Dissemination and </a:t>
          </a:r>
          <a:r>
            <a:rPr lang="en-US" sz="1600" b="1" noProof="0" dirty="0" smtClean="0"/>
            <a:t>Exploitation</a:t>
          </a:r>
          <a:r>
            <a:rPr lang="tr-TR" sz="1600" b="1" dirty="0" smtClean="0"/>
            <a:t> </a:t>
          </a:r>
          <a:r>
            <a:rPr lang="en-US" sz="1600" b="1" noProof="0" dirty="0" smtClean="0"/>
            <a:t>to</a:t>
          </a:r>
          <a:r>
            <a:rPr lang="en-GB" sz="1600" dirty="0" smtClean="0"/>
            <a:t> </a:t>
          </a:r>
          <a:r>
            <a:rPr lang="en-GB" sz="1600" b="1" dirty="0" smtClean="0"/>
            <a:t>further extend the Business Value Chain</a:t>
          </a:r>
          <a:endParaRPr lang="en-US" sz="16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600" b="1" dirty="0" smtClean="0"/>
            <a:t>Consistency Checking: </a:t>
          </a:r>
          <a:r>
            <a:rPr lang="en-GB" sz="1600" b="1" dirty="0" smtClean="0"/>
            <a:t>the objective to provide a Consistency Checker that automates Quality Reviews of  Requirements Engineering</a:t>
          </a:r>
          <a:endParaRPr lang="en-US" sz="16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600" b="1" dirty="0" smtClean="0"/>
            <a:t>“MW” Knowledge Dissemination Standard (.mw ModelWriter exchange format)</a:t>
          </a:r>
          <a:endParaRPr lang="en-US" sz="16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</a:t>
          </a:r>
          <a:r>
            <a:rPr lang="en-US" baseline="0" dirty="0" smtClean="0"/>
            <a:t>mechanism between </a:t>
          </a:r>
          <a:r>
            <a:rPr lang="en-US" baseline="0" dirty="0" smtClean="0"/>
            <a:t>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  <a:endParaRPr lang="tr-TR" dirty="0" smtClean="0"/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</a:t>
          </a:r>
          <a:r>
            <a:rPr lang="en-US" dirty="0" smtClean="0"/>
            <a:t>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  <a:endParaRPr lang="tr-TR" dirty="0" smtClean="0"/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</a:t>
          </a:r>
          <a:r>
            <a:rPr lang="tr-TR" dirty="0" smtClean="0"/>
            <a:t>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  <a:endParaRPr lang="tr-TR" dirty="0" smtClean="0"/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</a:t>
          </a:r>
          <a:r>
            <a:rPr lang="tr-TR" dirty="0" smtClean="0"/>
            <a:t>Interfaces &amp; Enhancements</a:t>
          </a:r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Seamless Knowledge Capture with ModelWriter</a:t>
          </a:r>
          <a:endParaRPr lang="tr-TR" sz="1800" b="1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ModelWriter as integrated product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 Word Processor (=</a:t>
          </a:r>
          <a:r>
            <a:rPr lang="tr-TR" sz="1400" b="1" kern="1200" dirty="0" smtClean="0"/>
            <a:t> </a:t>
          </a:r>
          <a:r>
            <a:rPr lang="en-US" sz="1400" b="1" kern="1200" dirty="0" smtClean="0"/>
            <a:t>“Writer” part)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multiple information modelling and exploitation tools (= “Model” part),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and keeps both views seamlessly synchronized with each other.</a:t>
          </a:r>
          <a:endParaRPr lang="en-US" sz="1400" b="1" kern="1200" dirty="0"/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Word Processors</a:t>
          </a:r>
          <a:endParaRPr lang="en-US" sz="1800" b="1" kern="1200" dirty="0"/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Document-centric</a:t>
          </a:r>
          <a:r>
            <a:rPr lang="tr-TR" sz="1400" b="1" kern="1200" dirty="0" smtClean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400" b="1" kern="1200" dirty="0" smtClean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Technical Documents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Natural Language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Requirement</a:t>
          </a:r>
          <a:r>
            <a:rPr lang="tr-TR" sz="1400" b="1" kern="1200" noProof="0" dirty="0" smtClean="0"/>
            <a:t>s, Specifications</a:t>
          </a:r>
          <a:r>
            <a:rPr lang="en-US" sz="1400" b="1" kern="1200" noProof="0" dirty="0" smtClean="0"/>
            <a:t> Architectural Design Documents</a:t>
          </a:r>
          <a:r>
            <a:rPr lang="tr-TR" sz="1400" b="1" kern="1200" noProof="0" dirty="0" smtClean="0"/>
            <a:t>..</a:t>
          </a:r>
          <a:endParaRPr lang="en-US" sz="1400" b="1" kern="1200" noProof="0" dirty="0"/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Knowledge Capture with Modelling Tools</a:t>
          </a:r>
          <a:endParaRPr lang="en-US" sz="1800" b="1" kern="1200" dirty="0"/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Model-centric</a:t>
          </a:r>
          <a:r>
            <a:rPr lang="tr-TR" sz="1400" b="1" kern="1200" dirty="0" smtClean="0"/>
            <a:t>, </a:t>
          </a:r>
          <a:r>
            <a:rPr lang="en-US" sz="1400" b="1" kern="1200" dirty="0" smtClean="0"/>
            <a:t>Structural and formal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Very Informal ones (mind maps, text tables, spreadsheets)</a:t>
          </a: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/>
            <a:t>Formal ones (UML, </a:t>
          </a:r>
          <a:r>
            <a:rPr lang="en-US" sz="1400" b="1" kern="1200" noProof="0" dirty="0" err="1" smtClean="0"/>
            <a:t>SysML</a:t>
          </a:r>
          <a:r>
            <a:rPr lang="en-US" sz="1400" b="1" kern="1200" noProof="0" dirty="0" smtClean="0"/>
            <a:t>, </a:t>
          </a:r>
          <a:r>
            <a:rPr lang="tr-TR" sz="1400" b="1" kern="1200" noProof="0" dirty="0" smtClean="0"/>
            <a:t>EMF, BPMN …</a:t>
          </a:r>
          <a:r>
            <a:rPr lang="en-US" sz="1400" b="1" kern="1200" noProof="0" dirty="0" smtClean="0"/>
            <a:t>)</a:t>
          </a:r>
          <a:endParaRPr lang="en-US" sz="1400" b="1" kern="1200" noProof="0" dirty="0"/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E1096-1A8B-486F-A2F2-BFE651986DE1}">
      <dsp:nvSpPr>
        <dsp:cNvPr id="0" name=""/>
        <dsp:cNvSpPr/>
      </dsp:nvSpPr>
      <dsp:spPr>
        <a:xfrm>
          <a:off x="0" y="0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Semantic Word Processor </a:t>
          </a:r>
          <a:endParaRPr lang="tr-TR" sz="2400" b="1" kern="1200" dirty="0" smtClean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kern="1200" dirty="0" smtClean="0"/>
            <a:t>(Text-Based Knowledge Extractor)</a:t>
          </a:r>
        </a:p>
      </dsp:txBody>
      <dsp:txXfrm>
        <a:off x="28767" y="28767"/>
        <a:ext cx="5769914" cy="924655"/>
      </dsp:txXfrm>
    </dsp:sp>
    <dsp:sp modelId="{D12DBC89-3DEE-4C9D-A5DD-C75F2D09F26D}">
      <dsp:nvSpPr>
        <dsp:cNvPr id="0" name=""/>
        <dsp:cNvSpPr/>
      </dsp:nvSpPr>
      <dsp:spPr>
        <a:xfrm>
          <a:off x="578944" y="1160768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Understands the various textual parts of a document expressed in N</a:t>
          </a:r>
          <a:r>
            <a:rPr lang="tr-TR" sz="2400" b="1" kern="1200" dirty="0" smtClean="0"/>
            <a:t>atural </a:t>
          </a:r>
          <a:r>
            <a:rPr lang="en-US" sz="2400" b="1" kern="1200" dirty="0" smtClean="0"/>
            <a:t>L</a:t>
          </a:r>
          <a:r>
            <a:rPr lang="tr-TR" sz="2400" b="1" kern="1200" dirty="0" smtClean="0"/>
            <a:t>anguage </a:t>
          </a:r>
          <a:endParaRPr lang="en-US" sz="2400" b="1" kern="1200" dirty="0"/>
        </a:p>
      </dsp:txBody>
      <dsp:txXfrm>
        <a:off x="607711" y="1189535"/>
        <a:ext cx="5637866" cy="924655"/>
      </dsp:txXfrm>
    </dsp:sp>
    <dsp:sp modelId="{973974DF-CED9-43C0-9800-58A69F1C01F4}">
      <dsp:nvSpPr>
        <dsp:cNvPr id="0" name=""/>
        <dsp:cNvSpPr/>
      </dsp:nvSpPr>
      <dsp:spPr>
        <a:xfrm>
          <a:off x="1149247" y="2321537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Reveals concepts and relationships between them (“Model”-part)</a:t>
          </a:r>
          <a:endParaRPr lang="en-US" sz="2400" b="1" kern="1200" dirty="0"/>
        </a:p>
      </dsp:txBody>
      <dsp:txXfrm>
        <a:off x="1178014" y="2350304"/>
        <a:ext cx="5646506" cy="924655"/>
      </dsp:txXfrm>
    </dsp:sp>
    <dsp:sp modelId="{FBBB9107-BCC1-4B5B-A22B-7D120B00A45B}">
      <dsp:nvSpPr>
        <dsp:cNvPr id="0" name=""/>
        <dsp:cNvSpPr/>
      </dsp:nvSpPr>
      <dsp:spPr>
        <a:xfrm>
          <a:off x="1728191" y="3482306"/>
          <a:ext cx="6912767" cy="982189"/>
        </a:xfrm>
        <a:prstGeom prst="roundRect">
          <a:avLst>
            <a:gd name="adj" fmla="val 10000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/>
            <a:t>Consistency &amp; Completeness Checking</a:t>
          </a:r>
          <a:endParaRPr lang="en-US" sz="2400" b="1" kern="1200" dirty="0"/>
        </a:p>
      </dsp:txBody>
      <dsp:txXfrm>
        <a:off x="1756958" y="3511073"/>
        <a:ext cx="5637866" cy="924655"/>
      </dsp:txXfrm>
    </dsp:sp>
    <dsp:sp modelId="{AB08E2AF-35C5-4D10-B9BD-27B72D8D543D}">
      <dsp:nvSpPr>
        <dsp:cNvPr id="0" name=""/>
        <dsp:cNvSpPr/>
      </dsp:nvSpPr>
      <dsp:spPr>
        <a:xfrm>
          <a:off x="6274344" y="752267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417989" y="752267"/>
        <a:ext cx="351132" cy="480413"/>
      </dsp:txXfrm>
    </dsp:sp>
    <dsp:sp modelId="{A612C489-0C5D-41B2-9C01-150CCE225B65}">
      <dsp:nvSpPr>
        <dsp:cNvPr id="0" name=""/>
        <dsp:cNvSpPr/>
      </dsp:nvSpPr>
      <dsp:spPr>
        <a:xfrm>
          <a:off x="6853288" y="1913036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3235065"/>
            <a:satOff val="3606"/>
            <a:lumOff val="-20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996933" y="1913036"/>
        <a:ext cx="351132" cy="480413"/>
      </dsp:txXfrm>
    </dsp:sp>
    <dsp:sp modelId="{DC200B1C-43C1-4407-8CFE-1D87860FA3DA}">
      <dsp:nvSpPr>
        <dsp:cNvPr id="0" name=""/>
        <dsp:cNvSpPr/>
      </dsp:nvSpPr>
      <dsp:spPr>
        <a:xfrm>
          <a:off x="7423591" y="3073805"/>
          <a:ext cx="638422" cy="63842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567236" y="3073805"/>
        <a:ext cx="351132" cy="480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6203531" y="-949048"/>
          <a:ext cx="7384424" cy="7384424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5B31E-F96A-4310-906E-165C6457FC35}">
      <dsp:nvSpPr>
        <dsp:cNvPr id="0" name=""/>
        <dsp:cNvSpPr/>
      </dsp:nvSpPr>
      <dsp:spPr>
        <a:xfrm>
          <a:off x="618015" y="421788"/>
          <a:ext cx="8161317" cy="8440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“Everywhere” Document Regeneration</a:t>
          </a:r>
          <a:r>
            <a:rPr lang="tr-TR" sz="1600" b="1" kern="1200" dirty="0" smtClean="0"/>
            <a:t>:</a:t>
          </a:r>
          <a:r>
            <a:rPr lang="en-US" sz="1600" b="1" kern="1200" dirty="0" smtClean="0"/>
            <a:t> "tell once, show everywhere“: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recycling knowledge from (1) the same document, or of (2) another related document</a:t>
          </a:r>
          <a:endParaRPr lang="en-US" sz="1600" b="1" kern="1200" dirty="0"/>
        </a:p>
      </dsp:txBody>
      <dsp:txXfrm>
        <a:off x="618015" y="421788"/>
        <a:ext cx="8161317" cy="844016"/>
      </dsp:txXfrm>
    </dsp:sp>
    <dsp:sp modelId="{D674996A-9698-4C0E-A987-5AA7107C8C4A}">
      <dsp:nvSpPr>
        <dsp:cNvPr id="0" name=""/>
        <dsp:cNvSpPr/>
      </dsp:nvSpPr>
      <dsp:spPr>
        <a:xfrm>
          <a:off x="90505" y="316286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46B6A-C79D-43ED-A9BB-D43F7A1B11AC}">
      <dsp:nvSpPr>
        <dsp:cNvPr id="0" name=""/>
        <dsp:cNvSpPr/>
      </dsp:nvSpPr>
      <dsp:spPr>
        <a:xfrm>
          <a:off x="1101909" y="1688033"/>
          <a:ext cx="7677423" cy="844016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Consistency Checking: </a:t>
          </a:r>
          <a:r>
            <a:rPr lang="en-GB" sz="1600" b="1" kern="1200" dirty="0" smtClean="0"/>
            <a:t>the objective to provide a Consistency Checker that automates Quality Reviews of  Requirements Engineering</a:t>
          </a:r>
          <a:endParaRPr lang="en-US" sz="1600" b="1" kern="1200" dirty="0"/>
        </a:p>
      </dsp:txBody>
      <dsp:txXfrm>
        <a:off x="1101909" y="1688033"/>
        <a:ext cx="7677423" cy="844016"/>
      </dsp:txXfrm>
    </dsp:sp>
    <dsp:sp modelId="{7EB2EFC3-00A9-48B7-84F0-724AD22CF8C5}">
      <dsp:nvSpPr>
        <dsp:cNvPr id="0" name=""/>
        <dsp:cNvSpPr/>
      </dsp:nvSpPr>
      <dsp:spPr>
        <a:xfrm>
          <a:off x="574399" y="1582531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28C4A-B666-4713-AF33-DC7A55C31910}">
      <dsp:nvSpPr>
        <dsp:cNvPr id="0" name=""/>
        <dsp:cNvSpPr/>
      </dsp:nvSpPr>
      <dsp:spPr>
        <a:xfrm>
          <a:off x="1101909" y="2954277"/>
          <a:ext cx="7677423" cy="844016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Open API for Future Dissemination and </a:t>
          </a:r>
          <a:r>
            <a:rPr lang="en-US" sz="1600" b="1" kern="1200" noProof="0" dirty="0" smtClean="0"/>
            <a:t>Exploitation</a:t>
          </a:r>
          <a:r>
            <a:rPr lang="tr-TR" sz="1600" b="1" kern="1200" dirty="0" smtClean="0"/>
            <a:t> </a:t>
          </a:r>
          <a:r>
            <a:rPr lang="en-US" sz="1600" b="1" kern="1200" noProof="0" dirty="0" smtClean="0"/>
            <a:t>to</a:t>
          </a:r>
          <a:r>
            <a:rPr lang="en-GB" sz="1600" kern="1200" dirty="0" smtClean="0"/>
            <a:t> </a:t>
          </a:r>
          <a:r>
            <a:rPr lang="en-GB" sz="1600" b="1" kern="1200" dirty="0" smtClean="0"/>
            <a:t>further extend the Business Value Chain</a:t>
          </a:r>
          <a:endParaRPr lang="en-US" sz="1600" b="1" kern="1200" dirty="0"/>
        </a:p>
      </dsp:txBody>
      <dsp:txXfrm>
        <a:off x="1101909" y="2954277"/>
        <a:ext cx="7677423" cy="844016"/>
      </dsp:txXfrm>
    </dsp:sp>
    <dsp:sp modelId="{F2ED3955-CA3A-476D-A8C3-4768977D5415}">
      <dsp:nvSpPr>
        <dsp:cNvPr id="0" name=""/>
        <dsp:cNvSpPr/>
      </dsp:nvSpPr>
      <dsp:spPr>
        <a:xfrm>
          <a:off x="574399" y="2848775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26EF4-3F1C-40D6-AD2F-41BE48E9075D}">
      <dsp:nvSpPr>
        <dsp:cNvPr id="0" name=""/>
        <dsp:cNvSpPr/>
      </dsp:nvSpPr>
      <dsp:spPr>
        <a:xfrm>
          <a:off x="618015" y="4220522"/>
          <a:ext cx="8161317" cy="844016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938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“MW” Knowledge Dissemination Standard (.mw ModelWriter exchange format)</a:t>
          </a:r>
          <a:endParaRPr lang="en-US" sz="1600" b="1" kern="1200" dirty="0"/>
        </a:p>
      </dsp:txBody>
      <dsp:txXfrm>
        <a:off x="618015" y="4220522"/>
        <a:ext cx="8161317" cy="844016"/>
      </dsp:txXfrm>
    </dsp:sp>
    <dsp:sp modelId="{15963DCC-9385-4E35-98B0-E26130FF1FA6}">
      <dsp:nvSpPr>
        <dsp:cNvPr id="0" name=""/>
        <dsp:cNvSpPr/>
      </dsp:nvSpPr>
      <dsp:spPr>
        <a:xfrm>
          <a:off x="90505" y="4115020"/>
          <a:ext cx="1055020" cy="10550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dirty="0" smtClean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smtClean="0"/>
            <a:t>Semantic </a:t>
          </a:r>
          <a:r>
            <a:rPr lang="tr-TR" sz="1700" kern="1200" baseline="0" smtClean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B</a:t>
          </a:r>
          <a:r>
            <a:rPr lang="en-US" sz="1700" kern="1200" baseline="0" dirty="0" smtClean="0"/>
            <a:t>i-directional sync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Consistency </a:t>
          </a:r>
          <a:r>
            <a:rPr lang="en-US" sz="1700" kern="1200" baseline="0" dirty="0" smtClean="0"/>
            <a:t>checker</a:t>
          </a:r>
          <a:r>
            <a:rPr lang="tr-TR" sz="1700" kern="1200" baseline="0" dirty="0" smtClean="0"/>
            <a:t> </a:t>
          </a:r>
          <a:r>
            <a:rPr lang="en-US" sz="1700" kern="1200" baseline="0" dirty="0" smtClean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baseline="0" dirty="0" smtClean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baseline="0" dirty="0" smtClean="0"/>
            <a:t>S</a:t>
          </a:r>
          <a:r>
            <a:rPr lang="en-US" sz="1700" kern="1200" baseline="0" dirty="0" err="1" smtClean="0"/>
            <a:t>ync</a:t>
          </a:r>
          <a:r>
            <a:rPr lang="tr-TR" sz="1700" kern="1200" baseline="0" dirty="0" smtClean="0"/>
            <a:t>hronization</a:t>
          </a:r>
          <a:r>
            <a:rPr lang="en-US" sz="1700" kern="1200" baseline="0" dirty="0" smtClean="0"/>
            <a:t>  </a:t>
          </a:r>
          <a:r>
            <a:rPr lang="en-US" sz="1700" kern="1200" baseline="0" dirty="0" smtClean="0"/>
            <a:t>mechanism between </a:t>
          </a:r>
          <a:r>
            <a:rPr lang="en-US" sz="1700" kern="1200" baseline="0" dirty="0" smtClean="0"/>
            <a:t>texts</a:t>
          </a:r>
          <a:r>
            <a:rPr lang="tr-TR" sz="1700" kern="1200" baseline="0" dirty="0" smtClean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kern="1200" baseline="0" dirty="0" smtClean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A complete “ModelWriter” tool integrating of all these in a consistent </a:t>
          </a:r>
          <a:r>
            <a:rPr lang="tr-TR" sz="1700" kern="1200" dirty="0" smtClean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700" kern="1200" dirty="0" smtClean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</a:t>
          </a:r>
          <a:r>
            <a:rPr lang="en-US" sz="1400" kern="1200" dirty="0" smtClean="0"/>
            <a:t>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</a:t>
          </a:r>
          <a:r>
            <a:rPr lang="tr-TR" sz="1400" kern="1200" dirty="0" smtClean="0"/>
            <a:t>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(D2.2.1,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2.5.1)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</a:t>
          </a:r>
          <a:r>
            <a:rPr lang="tr-TR" sz="1400" kern="1200" dirty="0" smtClean="0"/>
            <a:t>Interfaces &amp; Enhancements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5th International ModelWriter Workshop in Ludwigsburg, Germany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Nov 2</a:t>
          </a:r>
          <a:r>
            <a:rPr lang="tr-TR" sz="1700" b="1" i="0" kern="1200" dirty="0" smtClean="0"/>
            <a:t>-5</a:t>
          </a:r>
          <a:r>
            <a:rPr lang="en-US" sz="1700" b="1" i="0" kern="1200" dirty="0" smtClean="0"/>
            <a:t>, 2015</a:t>
          </a:r>
          <a:r>
            <a:rPr lang="tr-TR" sz="1700" b="1" i="0" kern="1200" dirty="0" smtClean="0"/>
            <a:t>)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4th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Sep 23-24, 2015</a:t>
          </a:r>
          <a:r>
            <a:rPr lang="tr-TR" sz="1700" b="1" i="0" kern="1200" dirty="0" smtClean="0"/>
            <a:t>)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3rd International ModelWriter Workshop in Toulouse, France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Jun 22-23,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2nd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Apr 30,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</a:t>
          </a:r>
          <a:r>
            <a:rPr lang="tr-TR" sz="1700" b="1" i="0" kern="1200" dirty="0" smtClean="0"/>
            <a:t>Eureka </a:t>
          </a:r>
          <a:r>
            <a:rPr lang="en-US" sz="1700" b="1" i="0" kern="1200" dirty="0" smtClean="0"/>
            <a:t>Project Exhibition in Berlin, Germany</a:t>
          </a:r>
          <a:r>
            <a:rPr lang="tr-TR" sz="1700" b="1" i="0" kern="1200" dirty="0" smtClean="0"/>
            <a:t>  (</a:t>
          </a:r>
          <a:r>
            <a:rPr lang="en-US" sz="1700" b="1" i="0" kern="1200" dirty="0" smtClean="0"/>
            <a:t>Mar 10-11,</a:t>
          </a:r>
          <a:r>
            <a:rPr lang="tr-TR" sz="1700" b="1" i="0" kern="1200" dirty="0" smtClean="0"/>
            <a:t> </a:t>
          </a:r>
          <a:r>
            <a:rPr lang="en-US" sz="1700" b="1" i="0" kern="1200" dirty="0" smtClean="0"/>
            <a:t>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ModelWriter Workshop in Izmir, Turkey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Jan 15-17,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b="1" i="0" kern="1200" dirty="0" smtClean="0"/>
            <a:t>Project</a:t>
          </a:r>
          <a:r>
            <a:rPr lang="tr-TR" sz="1700" kern="1200" dirty="0" smtClean="0"/>
            <a:t> </a:t>
          </a:r>
          <a:r>
            <a:rPr lang="tr-TR" sz="1700" b="1" i="0" kern="1200" dirty="0" smtClean="0"/>
            <a:t>Kick-off  in Istanbul, Turkey (Nov 08, 2014)</a:t>
          </a:r>
          <a:endParaRPr lang="en-US" sz="17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320605" y="294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3</a:t>
          </a:r>
          <a:endParaRPr lang="en-US" sz="2100" b="1" kern="1200" dirty="0"/>
        </a:p>
      </dsp:txBody>
      <dsp:txXfrm>
        <a:off x="320605" y="294"/>
        <a:ext cx="5127300" cy="466118"/>
      </dsp:txXfrm>
    </dsp:sp>
    <dsp:sp modelId="{54CCB8D8-8029-4966-9FC3-0AF7C0097BF4}">
      <dsp:nvSpPr>
        <dsp:cNvPr id="0" name=""/>
        <dsp:cNvSpPr/>
      </dsp:nvSpPr>
      <dsp:spPr>
        <a:xfrm>
          <a:off x="320605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104127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76251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48318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320442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92509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646338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320605" y="561362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noProof="0" dirty="0" err="1" smtClean="0"/>
            <a:t>Sync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between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Requirement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Documentation</a:t>
          </a:r>
          <a:r>
            <a:rPr lang="tr-TR" sz="2000" b="1" kern="1200" noProof="0" dirty="0" smtClean="0"/>
            <a:t> </a:t>
          </a:r>
          <a:r>
            <a:rPr lang="tr-TR" sz="2000" b="1" kern="1200" noProof="0" dirty="0" err="1" smtClean="0"/>
            <a:t>and</a:t>
          </a:r>
          <a:r>
            <a:rPr lang="tr-TR" sz="2000" b="1" kern="1200" noProof="0" dirty="0" smtClean="0"/>
            <a:t> F</a:t>
          </a:r>
          <a:r>
            <a:rPr lang="en-US" sz="2000" b="1" kern="1200" noProof="0" dirty="0" err="1" smtClean="0"/>
            <a:t>eature</a:t>
          </a:r>
          <a:r>
            <a:rPr lang="en-US" sz="2000" b="1" kern="1200" noProof="0" dirty="0" smtClean="0"/>
            <a:t> </a:t>
          </a:r>
          <a:r>
            <a:rPr lang="tr-TR" sz="2000" b="1" kern="1200" noProof="0" dirty="0" smtClean="0"/>
            <a:t>M</a:t>
          </a:r>
          <a:r>
            <a:rPr lang="en-US" sz="2000" b="1" kern="1200" noProof="0" dirty="0" smtClean="0"/>
            <a:t>ode</a:t>
          </a:r>
          <a:r>
            <a:rPr lang="tr-TR" sz="2000" b="1" kern="1200" noProof="0" dirty="0" err="1" smtClean="0"/>
            <a:t>ls</a:t>
          </a:r>
          <a:endParaRPr lang="en-US" sz="2000" b="1" kern="1200" noProof="0" dirty="0"/>
        </a:p>
      </dsp:txBody>
      <dsp:txXfrm>
        <a:off x="320605" y="561362"/>
        <a:ext cx="5193955" cy="759600"/>
      </dsp:txXfrm>
    </dsp:sp>
    <dsp:sp modelId="{E5AF569E-876E-4D83-BE8B-117F608BB147}">
      <dsp:nvSpPr>
        <dsp:cNvPr id="0" name=""/>
        <dsp:cNvSpPr/>
      </dsp:nvSpPr>
      <dsp:spPr>
        <a:xfrm>
          <a:off x="320605" y="1497401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4</a:t>
          </a:r>
          <a:endParaRPr lang="en-US" sz="2100" b="1" kern="1200" dirty="0"/>
        </a:p>
      </dsp:txBody>
      <dsp:txXfrm>
        <a:off x="320605" y="1497401"/>
        <a:ext cx="5127300" cy="466118"/>
      </dsp:txXfrm>
    </dsp:sp>
    <dsp:sp modelId="{BC25E7E9-B8D6-4AE5-9B3A-C5C55DB66F29}">
      <dsp:nvSpPr>
        <dsp:cNvPr id="0" name=""/>
        <dsp:cNvSpPr/>
      </dsp:nvSpPr>
      <dsp:spPr>
        <a:xfrm>
          <a:off x="399035" y="2003285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104127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76251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48318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320442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92509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646338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320605" y="2058470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Integration with Application Lifecycle Management (ALM) Tools </a:t>
          </a:r>
          <a:endParaRPr lang="en-US" sz="2000" b="1" kern="1200" dirty="0"/>
        </a:p>
      </dsp:txBody>
      <dsp:txXfrm>
        <a:off x="320605" y="2058470"/>
        <a:ext cx="5193955" cy="759600"/>
      </dsp:txXfrm>
    </dsp:sp>
    <dsp:sp modelId="{B5748150-B067-4F96-8490-CFE88D6914AE}">
      <dsp:nvSpPr>
        <dsp:cNvPr id="0" name=""/>
        <dsp:cNvSpPr/>
      </dsp:nvSpPr>
      <dsp:spPr>
        <a:xfrm>
          <a:off x="320605" y="2994509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5</a:t>
          </a:r>
          <a:endParaRPr lang="en-US" sz="2100" b="1" kern="1200" dirty="0"/>
        </a:p>
      </dsp:txBody>
      <dsp:txXfrm>
        <a:off x="320605" y="2994509"/>
        <a:ext cx="5127300" cy="466118"/>
      </dsp:txXfrm>
    </dsp:sp>
    <dsp:sp modelId="{B88A5091-E880-4FCD-B83C-7B30D8F1977A}">
      <dsp:nvSpPr>
        <dsp:cNvPr id="0" name=""/>
        <dsp:cNvSpPr/>
      </dsp:nvSpPr>
      <dsp:spPr>
        <a:xfrm>
          <a:off x="320605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ECE7-2B3E-409E-A7BB-CA72DABC03DE}">
      <dsp:nvSpPr>
        <dsp:cNvPr id="0" name=""/>
        <dsp:cNvSpPr/>
      </dsp:nvSpPr>
      <dsp:spPr>
        <a:xfrm>
          <a:off x="104127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3CC51-021D-436B-A93C-67001494C32C}">
      <dsp:nvSpPr>
        <dsp:cNvPr id="0" name=""/>
        <dsp:cNvSpPr/>
      </dsp:nvSpPr>
      <dsp:spPr>
        <a:xfrm>
          <a:off x="176251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00837-E43E-4024-9637-0E3B5F181E83}">
      <dsp:nvSpPr>
        <dsp:cNvPr id="0" name=""/>
        <dsp:cNvSpPr/>
      </dsp:nvSpPr>
      <dsp:spPr>
        <a:xfrm>
          <a:off x="248318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A8C05-00F5-4827-A2F7-712F9314BE1B}">
      <dsp:nvSpPr>
        <dsp:cNvPr id="0" name=""/>
        <dsp:cNvSpPr/>
      </dsp:nvSpPr>
      <dsp:spPr>
        <a:xfrm>
          <a:off x="320442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13703-7B66-44C3-B449-831716434C82}">
      <dsp:nvSpPr>
        <dsp:cNvPr id="0" name=""/>
        <dsp:cNvSpPr/>
      </dsp:nvSpPr>
      <dsp:spPr>
        <a:xfrm>
          <a:off x="392509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01B3C-D25D-4A5A-8225-55AAE85287BD}">
      <dsp:nvSpPr>
        <dsp:cNvPr id="0" name=""/>
        <dsp:cNvSpPr/>
      </dsp:nvSpPr>
      <dsp:spPr>
        <a:xfrm>
          <a:off x="4646338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A977F-AAA4-4C8A-87F4-7B4A6BB24784}">
      <dsp:nvSpPr>
        <dsp:cNvPr id="0" name=""/>
        <dsp:cNvSpPr/>
      </dsp:nvSpPr>
      <dsp:spPr>
        <a:xfrm>
          <a:off x="320605" y="3555577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Integration with Product Lifecycle Management (PLM), Technical Engineering Documents</a:t>
          </a:r>
          <a:endParaRPr lang="en-US" sz="2000" b="1" kern="1200" dirty="0"/>
        </a:p>
      </dsp:txBody>
      <dsp:txXfrm>
        <a:off x="320605" y="3555577"/>
        <a:ext cx="5193955" cy="7596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21-9-2015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ModelWriter</a:t>
            </a:r>
            <a:r>
              <a:rPr lang="fr-FR" dirty="0" smtClean="0"/>
              <a:t> 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414201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Progress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83970441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tr-TR" dirty="0" smtClean="0"/>
              <a:t>Workshops in the First Year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73928608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899592" y="1249596"/>
            <a:ext cx="2967347" cy="523220"/>
          </a:xfrm>
          <a:prstGeom prst="wedgeRectCallout">
            <a:avLst>
              <a:gd name="adj1" fmla="val 50939"/>
              <a:gd name="adj2" fmla="val 103332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6444208" y="5517232"/>
            <a:ext cx="17680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>Industrialization Triangle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tr-TR" dirty="0"/>
              <a:t> (10 min</a:t>
            </a:r>
            <a:r>
              <a:rPr lang="tr-TR" dirty="0" smtClean="0"/>
              <a:t>) [09:00 </a:t>
            </a:r>
            <a:r>
              <a:rPr lang="tr-TR" dirty="0"/>
              <a:t>- </a:t>
            </a:r>
            <a:r>
              <a:rPr lang="tr-TR" dirty="0" smtClean="0"/>
              <a:t>09:10]</a:t>
            </a:r>
          </a:p>
          <a:p>
            <a:r>
              <a:rPr lang="en-US" dirty="0" smtClean="0"/>
              <a:t>Overview </a:t>
            </a:r>
            <a:r>
              <a:rPr lang="en-US" dirty="0"/>
              <a:t>of the </a:t>
            </a:r>
            <a:r>
              <a:rPr lang="en-US" dirty="0" smtClean="0"/>
              <a:t>project</a:t>
            </a:r>
            <a:r>
              <a:rPr lang="tr-TR" dirty="0"/>
              <a:t> (15 min</a:t>
            </a:r>
            <a:r>
              <a:rPr lang="tr-TR" dirty="0" smtClean="0"/>
              <a:t>) [09:00 </a:t>
            </a:r>
            <a:r>
              <a:rPr lang="tr-TR" dirty="0"/>
              <a:t>- </a:t>
            </a:r>
            <a:r>
              <a:rPr lang="tr-TR" dirty="0" smtClean="0"/>
              <a:t>09:15]</a:t>
            </a:r>
          </a:p>
          <a:p>
            <a:r>
              <a:rPr lang="en-US" dirty="0" smtClean="0"/>
              <a:t>Use-cases </a:t>
            </a:r>
            <a:r>
              <a:rPr lang="en-US" dirty="0"/>
              <a:t>and exploitation </a:t>
            </a:r>
            <a:r>
              <a:rPr lang="en-US" dirty="0" smtClean="0"/>
              <a:t>prospects</a:t>
            </a:r>
            <a:r>
              <a:rPr lang="tr-TR" dirty="0" smtClean="0"/>
              <a:t> (45 min) [09:15 </a:t>
            </a:r>
            <a:r>
              <a:rPr lang="tr-TR" dirty="0"/>
              <a:t>- </a:t>
            </a:r>
            <a:r>
              <a:rPr lang="tr-TR" dirty="0" smtClean="0"/>
              <a:t>10:00]</a:t>
            </a:r>
          </a:p>
          <a:p>
            <a:r>
              <a:rPr lang="en-US" dirty="0"/>
              <a:t>Progress </a:t>
            </a:r>
            <a:r>
              <a:rPr lang="tr-TR" dirty="0" smtClean="0"/>
              <a:t>Status per </a:t>
            </a:r>
            <a:r>
              <a:rPr lang="en-US" dirty="0" smtClean="0"/>
              <a:t>WP</a:t>
            </a:r>
            <a:r>
              <a:rPr lang="tr-TR" dirty="0"/>
              <a:t> </a:t>
            </a:r>
            <a:r>
              <a:rPr lang="tr-TR" dirty="0" smtClean="0"/>
              <a:t>(60 min) [10:00 </a:t>
            </a:r>
            <a:r>
              <a:rPr lang="tr-TR" dirty="0"/>
              <a:t>- </a:t>
            </a:r>
            <a:r>
              <a:rPr lang="tr-TR" dirty="0" smtClean="0"/>
              <a:t>11:00]</a:t>
            </a:r>
          </a:p>
          <a:p>
            <a:r>
              <a:rPr lang="tr-TR" dirty="0"/>
              <a:t>Demonstrations (30 min): </a:t>
            </a:r>
            <a:r>
              <a:rPr lang="tr-TR" dirty="0" smtClean="0"/>
              <a:t>[11:00 </a:t>
            </a:r>
            <a:r>
              <a:rPr lang="tr-TR" dirty="0"/>
              <a:t>- </a:t>
            </a:r>
            <a:r>
              <a:rPr lang="tr-TR" dirty="0" smtClean="0"/>
              <a:t>11:30]</a:t>
            </a:r>
          </a:p>
          <a:p>
            <a:r>
              <a:rPr lang="tr-TR" dirty="0" smtClean="0"/>
              <a:t>Summary (achievements, expectiations and exploitations)</a:t>
            </a:r>
          </a:p>
          <a:p>
            <a:r>
              <a:rPr lang="tr-TR" dirty="0" smtClean="0"/>
              <a:t>Reviewers </a:t>
            </a:r>
            <a:r>
              <a:rPr lang="tr-TR" dirty="0"/>
              <a:t>Private Section (30 min</a:t>
            </a:r>
            <a:r>
              <a:rPr lang="tr-TR" dirty="0" smtClean="0"/>
              <a:t>) [11:45 </a:t>
            </a:r>
            <a:r>
              <a:rPr lang="tr-TR" dirty="0"/>
              <a:t>- </a:t>
            </a:r>
            <a:r>
              <a:rPr lang="tr-TR" dirty="0" smtClean="0"/>
              <a:t>12:15]</a:t>
            </a:r>
          </a:p>
          <a:p>
            <a:r>
              <a:rPr lang="tr-TR" dirty="0"/>
              <a:t>Feedback Session (15min</a:t>
            </a:r>
            <a:r>
              <a:rPr lang="tr-TR" dirty="0" smtClean="0"/>
              <a:t>) [12:15 </a:t>
            </a:r>
            <a:r>
              <a:rPr lang="tr-TR" dirty="0"/>
              <a:t>- </a:t>
            </a:r>
            <a:r>
              <a:rPr lang="tr-TR" dirty="0" smtClean="0"/>
              <a:t>12:30]</a:t>
            </a:r>
          </a:p>
          <a:p>
            <a:r>
              <a:rPr lang="tr-TR" dirty="0"/>
              <a:t>Lunch (30 min) </a:t>
            </a:r>
            <a:r>
              <a:rPr lang="tr-TR" dirty="0" smtClean="0"/>
              <a:t>[12:30 </a:t>
            </a:r>
            <a:r>
              <a:rPr lang="tr-TR" dirty="0"/>
              <a:t>- </a:t>
            </a:r>
            <a:r>
              <a:rPr lang="tr-TR" dirty="0" smtClean="0"/>
              <a:t>13:00]</a:t>
            </a:r>
          </a:p>
          <a:p>
            <a:endParaRPr lang="tr-T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The Project Idea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UNIT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LORIA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AIRBUS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HAVELSAN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OBEO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KOÇSISTEM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MANTIS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HISBIM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Overview of the Project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infopath/2007/PartnerControls"/>
    <ds:schemaRef ds:uri="194ccb06-a9bd-44be-8233-5ea8b0721088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1949</TotalTime>
  <Words>1511</Words>
  <Application>Microsoft Office PowerPoint</Application>
  <PresentationFormat>On-screen Show (4:3)</PresentationFormat>
  <Paragraphs>267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Agenda [9:00 - 12:30]</vt:lpstr>
      <vt:lpstr>Participants</vt:lpstr>
      <vt:lpstr>Overview of the Project</vt:lpstr>
      <vt:lpstr>PowerPoint Presentation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 Technological components &amp; interactions</vt:lpstr>
      <vt:lpstr>ModelWriter Architecture</vt:lpstr>
      <vt:lpstr>ModelWriter Further Knowledge Valorizations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ModelWriter Business Strategy Industrialization Triangle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The Project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383</cp:revision>
  <dcterms:created xsi:type="dcterms:W3CDTF">2014-11-11T13:03:42Z</dcterms:created>
  <dcterms:modified xsi:type="dcterms:W3CDTF">2015-09-21T12:52:44Z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